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Bebas Neue Bold" panose="020B0604020202020204" charset="0"/>
      <p:regular r:id="rId10"/>
    </p:embeddedFont>
    <p:embeddedFont>
      <p:font typeface="HK Modular" panose="020B0604020202020204" charset="0"/>
      <p:regular r:id="rId11"/>
    </p:embeddedFont>
    <p:embeddedFont>
      <p:font typeface="Montserrat Medium" panose="020F0502020204030204" pitchFamily="2" charset="0"/>
      <p:regular r:id="rId12"/>
    </p:embeddedFont>
    <p:embeddedFont>
      <p:font typeface="RQND Pro" panose="020B0604020202020204" charset="0"/>
      <p:regular r:id="rId13"/>
    </p:embeddedFont>
    <p:embeddedFont>
      <p:font typeface="Sansation" panose="020B0604020202020204"/>
      <p:regular r:id="rId14"/>
    </p:embeddedFont>
    <p:embeddedFont>
      <p:font typeface="Sansation Bold" panose="020B0604020202020204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8" d="100"/>
          <a:sy n="68" d="100"/>
        </p:scale>
        <p:origin x="380" y="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sv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2.svg"/><Relationship Id="rId7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2.svg"/><Relationship Id="rId7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2.svg"/><Relationship Id="rId7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6.pn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2.svg"/><Relationship Id="rId7" Type="http://schemas.openxmlformats.org/officeDocument/2006/relationships/image" Target="../media/image2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sv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32.svg"/><Relationship Id="rId4" Type="http://schemas.openxmlformats.org/officeDocument/2006/relationships/image" Target="../media/image3.png"/><Relationship Id="rId9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790001">
            <a:off x="8165084" y="-34516"/>
            <a:ext cx="12588514" cy="11392605"/>
          </a:xfrm>
          <a:custGeom>
            <a:avLst/>
            <a:gdLst/>
            <a:ahLst/>
            <a:cxnLst/>
            <a:rect l="l" t="t" r="r" b="b"/>
            <a:pathLst>
              <a:path w="12588514" h="11392605">
                <a:moveTo>
                  <a:pt x="0" y="0"/>
                </a:moveTo>
                <a:lnTo>
                  <a:pt x="12588514" y="0"/>
                </a:lnTo>
                <a:lnTo>
                  <a:pt x="12588514" y="11392606"/>
                </a:lnTo>
                <a:lnTo>
                  <a:pt x="0" y="113926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65587" y="8806339"/>
            <a:ext cx="1469556" cy="1480661"/>
          </a:xfrm>
          <a:custGeom>
            <a:avLst/>
            <a:gdLst/>
            <a:ahLst/>
            <a:cxnLst/>
            <a:rect l="l" t="t" r="r" b="b"/>
            <a:pathLst>
              <a:path w="1469556" h="1480661">
                <a:moveTo>
                  <a:pt x="0" y="0"/>
                </a:moveTo>
                <a:lnTo>
                  <a:pt x="1469556" y="0"/>
                </a:lnTo>
                <a:lnTo>
                  <a:pt x="1469556" y="1480661"/>
                </a:lnTo>
                <a:lnTo>
                  <a:pt x="0" y="14806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293922" y="8626720"/>
            <a:ext cx="2614710" cy="742387"/>
          </a:xfrm>
          <a:custGeom>
            <a:avLst/>
            <a:gdLst/>
            <a:ahLst/>
            <a:cxnLst/>
            <a:rect l="l" t="t" r="r" b="b"/>
            <a:pathLst>
              <a:path w="2614710" h="742387">
                <a:moveTo>
                  <a:pt x="0" y="0"/>
                </a:moveTo>
                <a:lnTo>
                  <a:pt x="2614710" y="0"/>
                </a:lnTo>
                <a:lnTo>
                  <a:pt x="2614710" y="742386"/>
                </a:lnTo>
                <a:lnTo>
                  <a:pt x="0" y="7423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2987" b="-3298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616182" y="1674871"/>
            <a:ext cx="9923722" cy="42345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35"/>
              </a:lnSpc>
            </a:pPr>
            <a:r>
              <a:rPr lang="en-US" sz="11274" dirty="0">
                <a:solidFill>
                  <a:srgbClr val="000000"/>
                </a:solidFill>
                <a:latin typeface="RQND Pro"/>
                <a:ea typeface="RQND Pro"/>
                <a:cs typeface="RQND Pro"/>
                <a:sym typeface="RQND Pro"/>
              </a:rPr>
              <a:t>STABLE DIFFUSIONS</a:t>
            </a:r>
          </a:p>
          <a:p>
            <a:pPr algn="l">
              <a:lnSpc>
                <a:spcPts val="10935"/>
              </a:lnSpc>
            </a:pPr>
            <a:endParaRPr lang="en-US" sz="11274" dirty="0">
              <a:solidFill>
                <a:srgbClr val="000000"/>
              </a:solidFill>
              <a:latin typeface="RQND Pro"/>
              <a:ea typeface="RQND Pro"/>
              <a:cs typeface="RQND Pro"/>
              <a:sym typeface="RQND Pro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15323911" y="1952196"/>
            <a:ext cx="2243736" cy="2024507"/>
          </a:xfrm>
          <a:custGeom>
            <a:avLst/>
            <a:gdLst/>
            <a:ahLst/>
            <a:cxnLst/>
            <a:rect l="l" t="t" r="r" b="b"/>
            <a:pathLst>
              <a:path w="2243736" h="2024507">
                <a:moveTo>
                  <a:pt x="0" y="0"/>
                </a:moveTo>
                <a:lnTo>
                  <a:pt x="2243736" y="0"/>
                </a:lnTo>
                <a:lnTo>
                  <a:pt x="2243736" y="2024507"/>
                </a:lnTo>
                <a:lnTo>
                  <a:pt x="0" y="202450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1102643" y="1255581"/>
            <a:ext cx="1655774" cy="2086015"/>
          </a:xfrm>
          <a:custGeom>
            <a:avLst/>
            <a:gdLst/>
            <a:ahLst/>
            <a:cxnLst/>
            <a:rect l="l" t="t" r="r" b="b"/>
            <a:pathLst>
              <a:path w="1655774" h="2086015">
                <a:moveTo>
                  <a:pt x="0" y="0"/>
                </a:moveTo>
                <a:lnTo>
                  <a:pt x="1655775" y="0"/>
                </a:lnTo>
                <a:lnTo>
                  <a:pt x="1655775" y="2086015"/>
                </a:lnTo>
                <a:lnTo>
                  <a:pt x="0" y="208601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0793743" y="2995203"/>
            <a:ext cx="5652036" cy="8074337"/>
          </a:xfrm>
          <a:custGeom>
            <a:avLst/>
            <a:gdLst/>
            <a:ahLst/>
            <a:cxnLst/>
            <a:rect l="l" t="t" r="r" b="b"/>
            <a:pathLst>
              <a:path w="5652036" h="8074337">
                <a:moveTo>
                  <a:pt x="0" y="0"/>
                </a:moveTo>
                <a:lnTo>
                  <a:pt x="5652036" y="0"/>
                </a:lnTo>
                <a:lnTo>
                  <a:pt x="5652036" y="8074338"/>
                </a:lnTo>
                <a:lnTo>
                  <a:pt x="0" y="807433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7176967" y="9212684"/>
            <a:ext cx="446794" cy="667972"/>
          </a:xfrm>
          <a:custGeom>
            <a:avLst/>
            <a:gdLst/>
            <a:ahLst/>
            <a:cxnLst/>
            <a:rect l="l" t="t" r="r" b="b"/>
            <a:pathLst>
              <a:path w="446794" h="667972">
                <a:moveTo>
                  <a:pt x="0" y="0"/>
                </a:moveTo>
                <a:lnTo>
                  <a:pt x="446795" y="0"/>
                </a:lnTo>
                <a:lnTo>
                  <a:pt x="446795" y="667971"/>
                </a:lnTo>
                <a:lnTo>
                  <a:pt x="0" y="66797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AutoShape 10"/>
          <p:cNvSpPr/>
          <p:nvPr/>
        </p:nvSpPr>
        <p:spPr>
          <a:xfrm>
            <a:off x="1616182" y="4746686"/>
            <a:ext cx="8598966" cy="0"/>
          </a:xfrm>
          <a:prstGeom prst="line">
            <a:avLst/>
          </a:prstGeom>
          <a:ln w="85725" cap="flat">
            <a:solidFill>
              <a:srgbClr val="5E17EB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10817" y="308519"/>
            <a:ext cx="2797815" cy="1329996"/>
          </a:xfrm>
          <a:custGeom>
            <a:avLst/>
            <a:gdLst/>
            <a:ahLst/>
            <a:cxnLst/>
            <a:rect l="l" t="t" r="r" b="b"/>
            <a:pathLst>
              <a:path w="2797815" h="1329996">
                <a:moveTo>
                  <a:pt x="0" y="0"/>
                </a:moveTo>
                <a:lnTo>
                  <a:pt x="2797815" y="0"/>
                </a:lnTo>
                <a:lnTo>
                  <a:pt x="2797815" y="1329996"/>
                </a:lnTo>
                <a:lnTo>
                  <a:pt x="0" y="1329996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0" y="8745910"/>
            <a:ext cx="3251618" cy="523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Sansation Bold"/>
                <a:ea typeface="Sansation Bold"/>
                <a:cs typeface="Sansation Bold"/>
                <a:sym typeface="Sansation Bold"/>
              </a:rPr>
              <a:t>2024/2025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74874" y="7622058"/>
            <a:ext cx="9921226" cy="730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8"/>
              </a:lnSpc>
              <a:spcBef>
                <a:spcPct val="0"/>
              </a:spcBef>
            </a:pPr>
            <a:r>
              <a:rPr lang="en-US" sz="4248" b="1" dirty="0">
                <a:solidFill>
                  <a:srgbClr val="000000"/>
                </a:solidFill>
                <a:latin typeface="Sansation Bold"/>
                <a:ea typeface="Sansation Bold"/>
                <a:cs typeface="Sansation Bold"/>
                <a:sym typeface="Sansation Bold"/>
              </a:rPr>
              <a:t>Supervised by: Mr. Abdelhak </a:t>
            </a:r>
            <a:r>
              <a:rPr lang="en-US" sz="4248" b="1" dirty="0" err="1">
                <a:solidFill>
                  <a:srgbClr val="000000"/>
                </a:solidFill>
                <a:latin typeface="Sansation Bold"/>
                <a:ea typeface="Sansation Bold"/>
                <a:cs typeface="Sansation Bold"/>
                <a:sym typeface="Sansation Bold"/>
              </a:rPr>
              <a:t>mahmoudi</a:t>
            </a:r>
            <a:endParaRPr lang="en-US" sz="4248" b="1" dirty="0">
              <a:solidFill>
                <a:srgbClr val="000000"/>
              </a:solidFill>
              <a:latin typeface="Sansation Bold"/>
              <a:ea typeface="Sansation Bold"/>
              <a:cs typeface="Sansation Bold"/>
              <a:sym typeface="Sansation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0" y="5168061"/>
            <a:ext cx="9253538" cy="1482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8"/>
              </a:lnSpc>
              <a:spcBef>
                <a:spcPct val="0"/>
              </a:spcBef>
            </a:pPr>
            <a:r>
              <a:rPr lang="en-US" sz="4248" b="1" dirty="0">
                <a:solidFill>
                  <a:srgbClr val="000000"/>
                </a:solidFill>
                <a:latin typeface="Sansation Bold"/>
                <a:ea typeface="Sansation Bold"/>
                <a:cs typeface="Sansation Bold"/>
                <a:sym typeface="Sansation Bold"/>
              </a:rPr>
              <a:t>Prepared by: Mr. EL OUMAMI AHMED</a:t>
            </a:r>
          </a:p>
          <a:p>
            <a:pPr algn="ctr">
              <a:lnSpc>
                <a:spcPts val="5948"/>
              </a:lnSpc>
              <a:spcBef>
                <a:spcPct val="0"/>
              </a:spcBef>
            </a:pPr>
            <a:r>
              <a:rPr lang="en-US" sz="4248" b="1" dirty="0">
                <a:solidFill>
                  <a:srgbClr val="000000"/>
                </a:solidFill>
                <a:latin typeface="Sansation Bold"/>
                <a:ea typeface="Sansation Bold"/>
                <a:cs typeface="Sansation Bold"/>
                <a:sym typeface="Sansation Bold"/>
              </a:rPr>
              <a:t>                         Mr. ISMAILI OTHMANE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965690" y="104955"/>
            <a:ext cx="9169452" cy="4240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99"/>
              </a:lnSpc>
              <a:spcBef>
                <a:spcPct val="0"/>
              </a:spcBef>
            </a:pPr>
            <a:r>
              <a:rPr lang="en-US" sz="2428" b="1">
                <a:solidFill>
                  <a:srgbClr val="B758D1"/>
                </a:solidFill>
                <a:latin typeface="Sansation Bold"/>
                <a:ea typeface="Sansation Bold"/>
                <a:cs typeface="Sansation Bold"/>
                <a:sym typeface="Sansation Bold"/>
              </a:rPr>
              <a:t>Master's Degree: Computer Science and Telecommunications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048557" y="-237873"/>
            <a:ext cx="19610049" cy="10711989"/>
          </a:xfrm>
          <a:custGeom>
            <a:avLst/>
            <a:gdLst/>
            <a:ahLst/>
            <a:cxnLst/>
            <a:rect l="l" t="t" r="r" b="b"/>
            <a:pathLst>
              <a:path w="19610049" h="10711989">
                <a:moveTo>
                  <a:pt x="19610049" y="0"/>
                </a:moveTo>
                <a:lnTo>
                  <a:pt x="0" y="0"/>
                </a:lnTo>
                <a:lnTo>
                  <a:pt x="0" y="10711989"/>
                </a:lnTo>
                <a:lnTo>
                  <a:pt x="19610049" y="10711989"/>
                </a:lnTo>
                <a:lnTo>
                  <a:pt x="19610049" y="0"/>
                </a:lnTo>
                <a:close/>
              </a:path>
            </a:pathLst>
          </a:custGeom>
          <a:blipFill>
            <a:blip r:embed="rId2">
              <a:alphaModFix amt="2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65587" y="8806339"/>
            <a:ext cx="1469556" cy="1480661"/>
          </a:xfrm>
          <a:custGeom>
            <a:avLst/>
            <a:gdLst/>
            <a:ahLst/>
            <a:cxnLst/>
            <a:rect l="l" t="t" r="r" b="b"/>
            <a:pathLst>
              <a:path w="1469556" h="1480661">
                <a:moveTo>
                  <a:pt x="0" y="0"/>
                </a:moveTo>
                <a:lnTo>
                  <a:pt x="1469556" y="0"/>
                </a:lnTo>
                <a:lnTo>
                  <a:pt x="1469556" y="1480661"/>
                </a:lnTo>
                <a:lnTo>
                  <a:pt x="0" y="14806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5320962" y="-730221"/>
            <a:ext cx="12712985" cy="10678224"/>
          </a:xfrm>
          <a:custGeom>
            <a:avLst/>
            <a:gdLst/>
            <a:ahLst/>
            <a:cxnLst/>
            <a:rect l="l" t="t" r="r" b="b"/>
            <a:pathLst>
              <a:path w="12712985" h="10678224">
                <a:moveTo>
                  <a:pt x="0" y="0"/>
                </a:moveTo>
                <a:lnTo>
                  <a:pt x="12712985" y="0"/>
                </a:lnTo>
                <a:lnTo>
                  <a:pt x="12712985" y="10678224"/>
                </a:lnTo>
                <a:lnTo>
                  <a:pt x="0" y="106782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0976" r="-1097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651901" y="4925183"/>
            <a:ext cx="4669060" cy="3881156"/>
          </a:xfrm>
          <a:custGeom>
            <a:avLst/>
            <a:gdLst/>
            <a:ahLst/>
            <a:cxnLst/>
            <a:rect l="l" t="t" r="r" b="b"/>
            <a:pathLst>
              <a:path w="4669060" h="3881156">
                <a:moveTo>
                  <a:pt x="0" y="0"/>
                </a:moveTo>
                <a:lnTo>
                  <a:pt x="4669061" y="0"/>
                </a:lnTo>
                <a:lnTo>
                  <a:pt x="4669061" y="3881156"/>
                </a:lnTo>
                <a:lnTo>
                  <a:pt x="0" y="38811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474069" y="1353584"/>
            <a:ext cx="3024726" cy="3651580"/>
          </a:xfrm>
          <a:custGeom>
            <a:avLst/>
            <a:gdLst/>
            <a:ahLst/>
            <a:cxnLst/>
            <a:rect l="l" t="t" r="r" b="b"/>
            <a:pathLst>
              <a:path w="3024726" h="3651580">
                <a:moveTo>
                  <a:pt x="0" y="0"/>
                </a:moveTo>
                <a:lnTo>
                  <a:pt x="3024726" y="0"/>
                </a:lnTo>
                <a:lnTo>
                  <a:pt x="3024726" y="3651580"/>
                </a:lnTo>
                <a:lnTo>
                  <a:pt x="0" y="365158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7000199" y="9059611"/>
            <a:ext cx="811632" cy="888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8"/>
              </a:lnSpc>
            </a:pPr>
            <a:r>
              <a:rPr lang="en-US" sz="5148" b="1">
                <a:solidFill>
                  <a:srgbClr val="5E17EB"/>
                </a:solidFill>
                <a:latin typeface="Sansation Bold"/>
                <a:ea typeface="Sansation Bold"/>
                <a:cs typeface="Sansation Bold"/>
                <a:sym typeface="Sansation Bold"/>
              </a:rPr>
              <a:t>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36004" y="2140340"/>
            <a:ext cx="10082900" cy="6176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91122" lvl="1" indent="-445561" algn="l">
              <a:lnSpc>
                <a:spcPts val="4911"/>
              </a:lnSpc>
              <a:buFont typeface="Arial"/>
              <a:buChar char="•"/>
            </a:pPr>
            <a:r>
              <a:rPr lang="en-US" sz="4127">
                <a:solidFill>
                  <a:srgbClr val="000000"/>
                </a:solidFill>
                <a:latin typeface="Sansation"/>
                <a:ea typeface="Sansation"/>
                <a:cs typeface="Sansation"/>
                <a:sym typeface="Sansation"/>
              </a:rPr>
              <a:t>Stable Diffusion est un modèle de génération d'images à partir de texte développé par CompVis, Stability AI, et LAION.</a:t>
            </a:r>
          </a:p>
          <a:p>
            <a:pPr algn="l">
              <a:lnSpc>
                <a:spcPts val="4911"/>
              </a:lnSpc>
            </a:pPr>
            <a:endParaRPr lang="en-US" sz="4127">
              <a:solidFill>
                <a:srgbClr val="000000"/>
              </a:solidFill>
              <a:latin typeface="Sansation"/>
              <a:ea typeface="Sansation"/>
              <a:cs typeface="Sansation"/>
              <a:sym typeface="Sansation"/>
            </a:endParaRPr>
          </a:p>
          <a:p>
            <a:pPr marL="891122" lvl="1" indent="-445561" algn="l">
              <a:lnSpc>
                <a:spcPts val="4911"/>
              </a:lnSpc>
              <a:buFont typeface="Arial"/>
              <a:buChar char="•"/>
            </a:pPr>
            <a:r>
              <a:rPr lang="en-US" sz="4127">
                <a:solidFill>
                  <a:srgbClr val="000000"/>
                </a:solidFill>
                <a:latin typeface="Sansation"/>
                <a:ea typeface="Sansation"/>
                <a:cs typeface="Sansation"/>
                <a:sym typeface="Sansation"/>
              </a:rPr>
              <a:t>Il utilise une méthode de diffusion latente pour transformer un texte descriptif (prompt) en une image réaliste ou artistique.</a:t>
            </a:r>
          </a:p>
          <a:p>
            <a:pPr algn="l">
              <a:lnSpc>
                <a:spcPts val="4911"/>
              </a:lnSpc>
            </a:pPr>
            <a:endParaRPr lang="en-US" sz="4127">
              <a:solidFill>
                <a:srgbClr val="000000"/>
              </a:solidFill>
              <a:latin typeface="Sansation"/>
              <a:ea typeface="Sansation"/>
              <a:cs typeface="Sansation"/>
              <a:sym typeface="Sansation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285738" y="1267859"/>
            <a:ext cx="6783434" cy="680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29"/>
              </a:lnSpc>
            </a:pPr>
            <a:r>
              <a:rPr lang="en-US" sz="3949" b="1">
                <a:solidFill>
                  <a:srgbClr val="5E17EB"/>
                </a:solidFill>
                <a:latin typeface="Sansation Bold"/>
                <a:ea typeface="Sansation Bold"/>
                <a:cs typeface="Sansation Bold"/>
                <a:sym typeface="Sansation Bold"/>
              </a:rPr>
              <a:t>Stable Diffusion , c’est quoi ?</a:t>
            </a:r>
          </a:p>
        </p:txBody>
      </p:sp>
      <p:sp>
        <p:nvSpPr>
          <p:cNvPr id="10" name="Freeform 10"/>
          <p:cNvSpPr/>
          <p:nvPr/>
        </p:nvSpPr>
        <p:spPr>
          <a:xfrm>
            <a:off x="244518" y="184602"/>
            <a:ext cx="1961631" cy="932499"/>
          </a:xfrm>
          <a:custGeom>
            <a:avLst/>
            <a:gdLst/>
            <a:ahLst/>
            <a:cxnLst/>
            <a:rect l="l" t="t" r="r" b="b"/>
            <a:pathLst>
              <a:path w="1961631" h="932499">
                <a:moveTo>
                  <a:pt x="0" y="0"/>
                </a:moveTo>
                <a:lnTo>
                  <a:pt x="1961631" y="0"/>
                </a:lnTo>
                <a:lnTo>
                  <a:pt x="1961631" y="932500"/>
                </a:lnTo>
                <a:lnTo>
                  <a:pt x="0" y="93250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048557" y="-237873"/>
            <a:ext cx="19610049" cy="10711989"/>
          </a:xfrm>
          <a:custGeom>
            <a:avLst/>
            <a:gdLst/>
            <a:ahLst/>
            <a:cxnLst/>
            <a:rect l="l" t="t" r="r" b="b"/>
            <a:pathLst>
              <a:path w="19610049" h="10711989">
                <a:moveTo>
                  <a:pt x="19610049" y="0"/>
                </a:moveTo>
                <a:lnTo>
                  <a:pt x="0" y="0"/>
                </a:lnTo>
                <a:lnTo>
                  <a:pt x="0" y="10711989"/>
                </a:lnTo>
                <a:lnTo>
                  <a:pt x="19610049" y="10711989"/>
                </a:lnTo>
                <a:lnTo>
                  <a:pt x="19610049" y="0"/>
                </a:lnTo>
                <a:close/>
              </a:path>
            </a:pathLst>
          </a:custGeom>
          <a:blipFill>
            <a:blip r:embed="rId2">
              <a:alphaModFix amt="2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65587" y="8806339"/>
            <a:ext cx="1469556" cy="1480661"/>
          </a:xfrm>
          <a:custGeom>
            <a:avLst/>
            <a:gdLst/>
            <a:ahLst/>
            <a:cxnLst/>
            <a:rect l="l" t="t" r="r" b="b"/>
            <a:pathLst>
              <a:path w="1469556" h="1480661">
                <a:moveTo>
                  <a:pt x="0" y="0"/>
                </a:moveTo>
                <a:lnTo>
                  <a:pt x="1469556" y="0"/>
                </a:lnTo>
                <a:lnTo>
                  <a:pt x="1469556" y="1480661"/>
                </a:lnTo>
                <a:lnTo>
                  <a:pt x="0" y="14806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0" y="3727699"/>
            <a:ext cx="6422275" cy="5386684"/>
          </a:xfrm>
          <a:custGeom>
            <a:avLst/>
            <a:gdLst/>
            <a:ahLst/>
            <a:cxnLst/>
            <a:rect l="l" t="t" r="r" b="b"/>
            <a:pathLst>
              <a:path w="6422275" h="5386684">
                <a:moveTo>
                  <a:pt x="0" y="0"/>
                </a:moveTo>
                <a:lnTo>
                  <a:pt x="6422275" y="0"/>
                </a:lnTo>
                <a:lnTo>
                  <a:pt x="6422275" y="5386684"/>
                </a:lnTo>
                <a:lnTo>
                  <a:pt x="0" y="53866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5856434" y="3727699"/>
            <a:ext cx="6422275" cy="5386684"/>
          </a:xfrm>
          <a:custGeom>
            <a:avLst/>
            <a:gdLst/>
            <a:ahLst/>
            <a:cxnLst/>
            <a:rect l="l" t="t" r="r" b="b"/>
            <a:pathLst>
              <a:path w="6422275" h="5386684">
                <a:moveTo>
                  <a:pt x="0" y="0"/>
                </a:moveTo>
                <a:lnTo>
                  <a:pt x="6422275" y="0"/>
                </a:lnTo>
                <a:lnTo>
                  <a:pt x="6422275" y="5386684"/>
                </a:lnTo>
                <a:lnTo>
                  <a:pt x="0" y="53866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1712867" y="3727699"/>
            <a:ext cx="6422275" cy="5386684"/>
          </a:xfrm>
          <a:custGeom>
            <a:avLst/>
            <a:gdLst/>
            <a:ahLst/>
            <a:cxnLst/>
            <a:rect l="l" t="t" r="r" b="b"/>
            <a:pathLst>
              <a:path w="6422275" h="5386684">
                <a:moveTo>
                  <a:pt x="0" y="0"/>
                </a:moveTo>
                <a:lnTo>
                  <a:pt x="6422276" y="0"/>
                </a:lnTo>
                <a:lnTo>
                  <a:pt x="6422276" y="5386684"/>
                </a:lnTo>
                <a:lnTo>
                  <a:pt x="0" y="53866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3450241" y="1343654"/>
            <a:ext cx="3006054" cy="2393571"/>
          </a:xfrm>
          <a:custGeom>
            <a:avLst/>
            <a:gdLst/>
            <a:ahLst/>
            <a:cxnLst/>
            <a:rect l="l" t="t" r="r" b="b"/>
            <a:pathLst>
              <a:path w="3006054" h="2393571">
                <a:moveTo>
                  <a:pt x="0" y="0"/>
                </a:moveTo>
                <a:lnTo>
                  <a:pt x="3006054" y="0"/>
                </a:lnTo>
                <a:lnTo>
                  <a:pt x="3006054" y="2393570"/>
                </a:lnTo>
                <a:lnTo>
                  <a:pt x="0" y="23935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7546293" y="1208100"/>
            <a:ext cx="3042556" cy="2529125"/>
          </a:xfrm>
          <a:custGeom>
            <a:avLst/>
            <a:gdLst/>
            <a:ahLst/>
            <a:cxnLst/>
            <a:rect l="l" t="t" r="r" b="b"/>
            <a:pathLst>
              <a:path w="3042556" h="2529125">
                <a:moveTo>
                  <a:pt x="0" y="0"/>
                </a:moveTo>
                <a:lnTo>
                  <a:pt x="3042556" y="0"/>
                </a:lnTo>
                <a:lnTo>
                  <a:pt x="3042556" y="2529124"/>
                </a:lnTo>
                <a:lnTo>
                  <a:pt x="0" y="252912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17000199" y="9059611"/>
            <a:ext cx="811632" cy="888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8"/>
              </a:lnSpc>
            </a:pPr>
            <a:r>
              <a:rPr lang="en-US" sz="5148" b="1">
                <a:solidFill>
                  <a:srgbClr val="5E17EB"/>
                </a:solidFill>
                <a:latin typeface="Sansation Bold"/>
                <a:ea typeface="Sansation Bold"/>
                <a:cs typeface="Sansation Bold"/>
                <a:sym typeface="Sansation Bold"/>
              </a:rPr>
              <a:t>3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422275" y="4751841"/>
            <a:ext cx="5322469" cy="38813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57"/>
              </a:lnSpc>
            </a:pPr>
            <a:r>
              <a:rPr lang="en-US" sz="3661">
                <a:solidFill>
                  <a:srgbClr val="000000"/>
                </a:solidFill>
                <a:latin typeface="Sansation"/>
                <a:ea typeface="Sansation"/>
                <a:cs typeface="Sansation"/>
                <a:sym typeface="Sansation"/>
              </a:rPr>
              <a:t>Encodage de texte (CLIP)</a:t>
            </a:r>
          </a:p>
          <a:p>
            <a:pPr algn="ctr">
              <a:lnSpc>
                <a:spcPts val="4357"/>
              </a:lnSpc>
            </a:pPr>
            <a:r>
              <a:rPr lang="en-US" sz="3661">
                <a:solidFill>
                  <a:srgbClr val="000000"/>
                </a:solidFill>
                <a:latin typeface="Sansation"/>
                <a:ea typeface="Sansation"/>
                <a:cs typeface="Sansation"/>
                <a:sym typeface="Sansation"/>
              </a:rPr>
              <a:t>Utilise CLIP pour transformer le prompt en une forme compréhensible par le modèle.</a:t>
            </a:r>
          </a:p>
          <a:p>
            <a:pPr algn="ctr">
              <a:lnSpc>
                <a:spcPts val="4357"/>
              </a:lnSpc>
            </a:pPr>
            <a:endParaRPr lang="en-US" sz="3661">
              <a:solidFill>
                <a:srgbClr val="000000"/>
              </a:solidFill>
              <a:latin typeface="Sansation"/>
              <a:ea typeface="Sansation"/>
              <a:cs typeface="Sansation"/>
              <a:sym typeface="Sansation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2336997" y="5028066"/>
            <a:ext cx="5063368" cy="27764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57"/>
              </a:lnSpc>
            </a:pPr>
            <a:r>
              <a:rPr lang="en-US" sz="3661">
                <a:solidFill>
                  <a:srgbClr val="000000"/>
                </a:solidFill>
                <a:latin typeface="Sansation"/>
                <a:ea typeface="Sansation"/>
                <a:cs typeface="Sansation"/>
                <a:sym typeface="Sansation"/>
              </a:rPr>
              <a:t>Génération avec UNet</a:t>
            </a:r>
          </a:p>
          <a:p>
            <a:pPr algn="ctr">
              <a:lnSpc>
                <a:spcPts val="4357"/>
              </a:lnSpc>
            </a:pPr>
            <a:r>
              <a:rPr lang="en-US" sz="3661">
                <a:solidFill>
                  <a:srgbClr val="000000"/>
                </a:solidFill>
                <a:latin typeface="Sansation"/>
                <a:ea typeface="Sansation"/>
                <a:cs typeface="Sansation"/>
                <a:sym typeface="Sansation"/>
              </a:rPr>
              <a:t>Le UNet génère l'image finale en affinant les détails du bruit.</a:t>
            </a:r>
          </a:p>
          <a:p>
            <a:pPr algn="ctr">
              <a:lnSpc>
                <a:spcPts val="4357"/>
              </a:lnSpc>
            </a:pPr>
            <a:endParaRPr lang="en-US" sz="3661">
              <a:solidFill>
                <a:srgbClr val="000000"/>
              </a:solidFill>
              <a:latin typeface="Sansation"/>
              <a:ea typeface="Sansation"/>
              <a:cs typeface="Sansation"/>
              <a:sym typeface="Sansation"/>
            </a:endParaRPr>
          </a:p>
        </p:txBody>
      </p:sp>
      <p:sp>
        <p:nvSpPr>
          <p:cNvPr id="12" name="Freeform 12"/>
          <p:cNvSpPr/>
          <p:nvPr/>
        </p:nvSpPr>
        <p:spPr>
          <a:xfrm>
            <a:off x="2089270" y="1703192"/>
            <a:ext cx="2243736" cy="2024507"/>
          </a:xfrm>
          <a:custGeom>
            <a:avLst/>
            <a:gdLst/>
            <a:ahLst/>
            <a:cxnLst/>
            <a:rect l="l" t="t" r="r" b="b"/>
            <a:pathLst>
              <a:path w="2243736" h="2024507">
                <a:moveTo>
                  <a:pt x="0" y="0"/>
                </a:moveTo>
                <a:lnTo>
                  <a:pt x="2243735" y="0"/>
                </a:lnTo>
                <a:lnTo>
                  <a:pt x="2243735" y="2024507"/>
                </a:lnTo>
                <a:lnTo>
                  <a:pt x="0" y="202450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676275" y="5108597"/>
            <a:ext cx="5180159" cy="2223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357"/>
              </a:lnSpc>
              <a:spcBef>
                <a:spcPct val="0"/>
              </a:spcBef>
            </a:pPr>
            <a:r>
              <a:rPr lang="en-US" sz="3661" u="none" strike="noStrike">
                <a:solidFill>
                  <a:srgbClr val="000000"/>
                </a:solidFill>
                <a:latin typeface="Sansation"/>
                <a:ea typeface="Sansation"/>
                <a:cs typeface="Sansation"/>
                <a:sym typeface="Sansation"/>
              </a:rPr>
              <a:t>Bruit aléatoire</a:t>
            </a:r>
          </a:p>
          <a:p>
            <a:pPr marL="0" lvl="0" indent="0" algn="ctr">
              <a:lnSpc>
                <a:spcPts val="4357"/>
              </a:lnSpc>
              <a:spcBef>
                <a:spcPct val="0"/>
              </a:spcBef>
            </a:pPr>
            <a:r>
              <a:rPr lang="en-US" sz="3661" u="none" strike="noStrike">
                <a:solidFill>
                  <a:srgbClr val="000000"/>
                </a:solidFill>
                <a:latin typeface="Sansation"/>
                <a:ea typeface="Sansation"/>
                <a:cs typeface="Sansation"/>
                <a:sym typeface="Sansation"/>
              </a:rPr>
              <a:t>Le modèle part du bruit aléatoire et l'affine pour créer l'image.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702588" y="140309"/>
            <a:ext cx="8107759" cy="888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8"/>
              </a:lnSpc>
              <a:spcBef>
                <a:spcPct val="0"/>
              </a:spcBef>
            </a:pPr>
            <a:r>
              <a:rPr lang="en-US" sz="5148" b="1">
                <a:solidFill>
                  <a:srgbClr val="000000"/>
                </a:solidFill>
                <a:latin typeface="Sansation Bold"/>
                <a:ea typeface="Sansation Bold"/>
                <a:cs typeface="Sansation Bold"/>
                <a:sym typeface="Sansation Bold"/>
              </a:rPr>
              <a:t>Fonctionnement du Modèle</a:t>
            </a:r>
          </a:p>
        </p:txBody>
      </p:sp>
      <p:sp>
        <p:nvSpPr>
          <p:cNvPr id="15" name="Freeform 15"/>
          <p:cNvSpPr/>
          <p:nvPr/>
        </p:nvSpPr>
        <p:spPr>
          <a:xfrm>
            <a:off x="300149" y="308519"/>
            <a:ext cx="1892382" cy="899581"/>
          </a:xfrm>
          <a:custGeom>
            <a:avLst/>
            <a:gdLst/>
            <a:ahLst/>
            <a:cxnLst/>
            <a:rect l="l" t="t" r="r" b="b"/>
            <a:pathLst>
              <a:path w="1892382" h="899581">
                <a:moveTo>
                  <a:pt x="0" y="0"/>
                </a:moveTo>
                <a:lnTo>
                  <a:pt x="1892382" y="0"/>
                </a:lnTo>
                <a:lnTo>
                  <a:pt x="1892382" y="899581"/>
                </a:lnTo>
                <a:lnTo>
                  <a:pt x="0" y="89958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048557" y="-237873"/>
            <a:ext cx="19610049" cy="10711989"/>
          </a:xfrm>
          <a:custGeom>
            <a:avLst/>
            <a:gdLst/>
            <a:ahLst/>
            <a:cxnLst/>
            <a:rect l="l" t="t" r="r" b="b"/>
            <a:pathLst>
              <a:path w="19610049" h="10711989">
                <a:moveTo>
                  <a:pt x="19610049" y="0"/>
                </a:moveTo>
                <a:lnTo>
                  <a:pt x="0" y="0"/>
                </a:lnTo>
                <a:lnTo>
                  <a:pt x="0" y="10711989"/>
                </a:lnTo>
                <a:lnTo>
                  <a:pt x="19610049" y="10711989"/>
                </a:lnTo>
                <a:lnTo>
                  <a:pt x="19610049" y="0"/>
                </a:lnTo>
                <a:close/>
              </a:path>
            </a:pathLst>
          </a:custGeom>
          <a:blipFill>
            <a:blip r:embed="rId2">
              <a:alphaModFix amt="2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65587" y="8806339"/>
            <a:ext cx="1469556" cy="1480661"/>
          </a:xfrm>
          <a:custGeom>
            <a:avLst/>
            <a:gdLst/>
            <a:ahLst/>
            <a:cxnLst/>
            <a:rect l="l" t="t" r="r" b="b"/>
            <a:pathLst>
              <a:path w="1469556" h="1480661">
                <a:moveTo>
                  <a:pt x="0" y="0"/>
                </a:moveTo>
                <a:lnTo>
                  <a:pt x="1469556" y="0"/>
                </a:lnTo>
                <a:lnTo>
                  <a:pt x="1469556" y="1480661"/>
                </a:lnTo>
                <a:lnTo>
                  <a:pt x="0" y="14806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0" y="3727699"/>
            <a:ext cx="6422275" cy="5386684"/>
          </a:xfrm>
          <a:custGeom>
            <a:avLst/>
            <a:gdLst/>
            <a:ahLst/>
            <a:cxnLst/>
            <a:rect l="l" t="t" r="r" b="b"/>
            <a:pathLst>
              <a:path w="6422275" h="5386684">
                <a:moveTo>
                  <a:pt x="0" y="0"/>
                </a:moveTo>
                <a:lnTo>
                  <a:pt x="6422275" y="0"/>
                </a:lnTo>
                <a:lnTo>
                  <a:pt x="6422275" y="5386684"/>
                </a:lnTo>
                <a:lnTo>
                  <a:pt x="0" y="53866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5856434" y="3727699"/>
            <a:ext cx="6422275" cy="5386684"/>
          </a:xfrm>
          <a:custGeom>
            <a:avLst/>
            <a:gdLst/>
            <a:ahLst/>
            <a:cxnLst/>
            <a:rect l="l" t="t" r="r" b="b"/>
            <a:pathLst>
              <a:path w="6422275" h="5386684">
                <a:moveTo>
                  <a:pt x="0" y="0"/>
                </a:moveTo>
                <a:lnTo>
                  <a:pt x="6422275" y="0"/>
                </a:lnTo>
                <a:lnTo>
                  <a:pt x="6422275" y="5386684"/>
                </a:lnTo>
                <a:lnTo>
                  <a:pt x="0" y="53866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1712867" y="3727699"/>
            <a:ext cx="6422275" cy="4881216"/>
          </a:xfrm>
          <a:custGeom>
            <a:avLst/>
            <a:gdLst/>
            <a:ahLst/>
            <a:cxnLst/>
            <a:rect l="l" t="t" r="r" b="b"/>
            <a:pathLst>
              <a:path w="6422275" h="4881216">
                <a:moveTo>
                  <a:pt x="0" y="0"/>
                </a:moveTo>
                <a:lnTo>
                  <a:pt x="6422276" y="0"/>
                </a:lnTo>
                <a:lnTo>
                  <a:pt x="6422276" y="4881217"/>
                </a:lnTo>
                <a:lnTo>
                  <a:pt x="0" y="48812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b="-1035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3591216" y="909188"/>
            <a:ext cx="2665578" cy="2961754"/>
          </a:xfrm>
          <a:custGeom>
            <a:avLst/>
            <a:gdLst/>
            <a:ahLst/>
            <a:cxnLst/>
            <a:rect l="l" t="t" r="r" b="b"/>
            <a:pathLst>
              <a:path w="2665578" h="2961754">
                <a:moveTo>
                  <a:pt x="0" y="0"/>
                </a:moveTo>
                <a:lnTo>
                  <a:pt x="2665578" y="0"/>
                </a:lnTo>
                <a:lnTo>
                  <a:pt x="2665578" y="2961754"/>
                </a:lnTo>
                <a:lnTo>
                  <a:pt x="0" y="296175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7257858" y="1506276"/>
            <a:ext cx="3619427" cy="2221423"/>
          </a:xfrm>
          <a:custGeom>
            <a:avLst/>
            <a:gdLst/>
            <a:ahLst/>
            <a:cxnLst/>
            <a:rect l="l" t="t" r="r" b="b"/>
            <a:pathLst>
              <a:path w="3619427" h="2221423">
                <a:moveTo>
                  <a:pt x="0" y="0"/>
                </a:moveTo>
                <a:lnTo>
                  <a:pt x="3619427" y="0"/>
                </a:lnTo>
                <a:lnTo>
                  <a:pt x="3619427" y="2221423"/>
                </a:lnTo>
                <a:lnTo>
                  <a:pt x="0" y="222142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923714" y="920897"/>
            <a:ext cx="2618270" cy="2891784"/>
          </a:xfrm>
          <a:custGeom>
            <a:avLst/>
            <a:gdLst/>
            <a:ahLst/>
            <a:cxnLst/>
            <a:rect l="l" t="t" r="r" b="b"/>
            <a:pathLst>
              <a:path w="2618270" h="2891784">
                <a:moveTo>
                  <a:pt x="0" y="0"/>
                </a:moveTo>
                <a:lnTo>
                  <a:pt x="2618270" y="0"/>
                </a:lnTo>
                <a:lnTo>
                  <a:pt x="2618270" y="2891784"/>
                </a:lnTo>
                <a:lnTo>
                  <a:pt x="0" y="289178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17000199" y="9059611"/>
            <a:ext cx="811632" cy="888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8"/>
              </a:lnSpc>
            </a:pPr>
            <a:r>
              <a:rPr lang="en-US" sz="5148" b="1">
                <a:solidFill>
                  <a:srgbClr val="5E17EB"/>
                </a:solidFill>
                <a:latin typeface="Sansation Bold"/>
                <a:ea typeface="Sansation Bold"/>
                <a:cs typeface="Sansation Bold"/>
                <a:sym typeface="Sansation Bold"/>
              </a:rPr>
              <a:t>5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10799" y="5580516"/>
            <a:ext cx="5000678" cy="16715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57"/>
              </a:lnSpc>
            </a:pPr>
            <a:r>
              <a:rPr lang="en-US" sz="3661">
                <a:solidFill>
                  <a:srgbClr val="000000"/>
                </a:solidFill>
                <a:latin typeface="Sansation"/>
                <a:ea typeface="Sansation"/>
                <a:cs typeface="Sansation"/>
                <a:sym typeface="Sansation"/>
              </a:rPr>
              <a:t>Open-source : Accessible à tous.</a:t>
            </a:r>
          </a:p>
          <a:p>
            <a:pPr algn="ctr">
              <a:lnSpc>
                <a:spcPts val="4357"/>
              </a:lnSpc>
            </a:pPr>
            <a:endParaRPr lang="en-US" sz="3661">
              <a:solidFill>
                <a:srgbClr val="000000"/>
              </a:solidFill>
              <a:latin typeface="Sansation"/>
              <a:ea typeface="Sansation"/>
              <a:cs typeface="Sansation"/>
              <a:sym typeface="Sansation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482766" y="5580516"/>
            <a:ext cx="5322469" cy="2223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57"/>
              </a:lnSpc>
            </a:pPr>
            <a:r>
              <a:rPr lang="en-US" sz="3661">
                <a:solidFill>
                  <a:srgbClr val="000000"/>
                </a:solidFill>
                <a:latin typeface="Sansation"/>
                <a:ea typeface="Sansation"/>
                <a:cs typeface="Sansation"/>
                <a:sym typeface="Sansation"/>
              </a:rPr>
              <a:t>Rapide : Optimisé pour des GPU modernes.</a:t>
            </a:r>
          </a:p>
          <a:p>
            <a:pPr algn="ctr">
              <a:lnSpc>
                <a:spcPts val="4357"/>
              </a:lnSpc>
            </a:pPr>
            <a:endParaRPr lang="en-US" sz="3661">
              <a:solidFill>
                <a:srgbClr val="000000"/>
              </a:solidFill>
              <a:latin typeface="Sansation"/>
              <a:ea typeface="Sansation"/>
              <a:cs typeface="Sansation"/>
              <a:sym typeface="Sansation"/>
            </a:endParaRPr>
          </a:p>
          <a:p>
            <a:pPr algn="ctr">
              <a:lnSpc>
                <a:spcPts val="4357"/>
              </a:lnSpc>
            </a:pPr>
            <a:endParaRPr lang="en-US" sz="3661">
              <a:solidFill>
                <a:srgbClr val="000000"/>
              </a:solidFill>
              <a:latin typeface="Sansation"/>
              <a:ea typeface="Sansation"/>
              <a:cs typeface="Sansation"/>
              <a:sym typeface="Sansation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2748464" y="5580516"/>
            <a:ext cx="5063368" cy="16715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57"/>
              </a:lnSpc>
            </a:pPr>
            <a:r>
              <a:rPr lang="en-US" sz="3661">
                <a:solidFill>
                  <a:srgbClr val="000000"/>
                </a:solidFill>
                <a:latin typeface="Sansation"/>
                <a:ea typeface="Sansation"/>
                <a:cs typeface="Sansation"/>
                <a:sym typeface="Sansation"/>
              </a:rPr>
              <a:t>Flexible : Génère des images variées selon les prompts.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486294" y="140309"/>
            <a:ext cx="7620105" cy="843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08"/>
              </a:lnSpc>
              <a:spcBef>
                <a:spcPct val="0"/>
              </a:spcBef>
            </a:pPr>
            <a:r>
              <a:rPr lang="en-US" sz="5148" b="1" dirty="0" err="1">
                <a:solidFill>
                  <a:srgbClr val="000000"/>
                </a:solidFill>
                <a:latin typeface="Sansation Bold"/>
                <a:ea typeface="Sansation Bold"/>
                <a:cs typeface="Sansation Bold"/>
                <a:sym typeface="Sansation Bold"/>
              </a:rPr>
              <a:t>Caractéristiques</a:t>
            </a:r>
            <a:r>
              <a:rPr lang="en-US" sz="5148" b="1" dirty="0">
                <a:solidFill>
                  <a:srgbClr val="000000"/>
                </a:solidFill>
                <a:latin typeface="Sansation Bold"/>
                <a:ea typeface="Sansation Bold"/>
                <a:cs typeface="Sansation Bold"/>
                <a:sym typeface="Sansation Bold"/>
              </a:rPr>
              <a:t> </a:t>
            </a:r>
            <a:r>
              <a:rPr lang="en-US" sz="5148" b="1" dirty="0" err="1">
                <a:solidFill>
                  <a:srgbClr val="000000"/>
                </a:solidFill>
                <a:latin typeface="Sansation Bold"/>
                <a:ea typeface="Sansation Bold"/>
                <a:cs typeface="Sansation Bold"/>
                <a:sym typeface="Sansation Bold"/>
              </a:rPr>
              <a:t>Clés</a:t>
            </a:r>
            <a:endParaRPr lang="en-US" sz="5148" b="1" dirty="0">
              <a:solidFill>
                <a:srgbClr val="000000"/>
              </a:solidFill>
              <a:latin typeface="Sansation Bold"/>
              <a:ea typeface="Sansation Bold"/>
              <a:cs typeface="Sansation Bold"/>
              <a:sym typeface="Sansation Bold"/>
            </a:endParaRPr>
          </a:p>
        </p:txBody>
      </p:sp>
      <p:sp>
        <p:nvSpPr>
          <p:cNvPr id="15" name="Freeform 15"/>
          <p:cNvSpPr/>
          <p:nvPr/>
        </p:nvSpPr>
        <p:spPr>
          <a:xfrm>
            <a:off x="110817" y="308519"/>
            <a:ext cx="2073018" cy="985449"/>
          </a:xfrm>
          <a:custGeom>
            <a:avLst/>
            <a:gdLst/>
            <a:ahLst/>
            <a:cxnLst/>
            <a:rect l="l" t="t" r="r" b="b"/>
            <a:pathLst>
              <a:path w="2073018" h="985449">
                <a:moveTo>
                  <a:pt x="0" y="0"/>
                </a:moveTo>
                <a:lnTo>
                  <a:pt x="2073018" y="0"/>
                </a:lnTo>
                <a:lnTo>
                  <a:pt x="2073018" y="985450"/>
                </a:lnTo>
                <a:lnTo>
                  <a:pt x="0" y="98545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33032" y="4051393"/>
            <a:ext cx="3451574" cy="845380"/>
            <a:chOff x="0" y="0"/>
            <a:chExt cx="909057" cy="2226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09057" cy="222651"/>
            </a:xfrm>
            <a:custGeom>
              <a:avLst/>
              <a:gdLst/>
              <a:ahLst/>
              <a:cxnLst/>
              <a:rect l="l" t="t" r="r" b="b"/>
              <a:pathLst>
                <a:path w="909057" h="222651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46389"/>
                  </a:lnTo>
                  <a:cubicBezTo>
                    <a:pt x="909057" y="188508"/>
                    <a:pt x="874913" y="222651"/>
                    <a:pt x="832794" y="222651"/>
                  </a:cubicBezTo>
                  <a:lnTo>
                    <a:pt x="76262" y="222651"/>
                  </a:lnTo>
                  <a:cubicBezTo>
                    <a:pt x="34144" y="222651"/>
                    <a:pt x="0" y="188508"/>
                    <a:pt x="0" y="146389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909057" cy="2607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33032" y="5248847"/>
            <a:ext cx="3451574" cy="845380"/>
            <a:chOff x="0" y="0"/>
            <a:chExt cx="909057" cy="22265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09057" cy="222651"/>
            </a:xfrm>
            <a:custGeom>
              <a:avLst/>
              <a:gdLst/>
              <a:ahLst/>
              <a:cxnLst/>
              <a:rect l="l" t="t" r="r" b="b"/>
              <a:pathLst>
                <a:path w="909057" h="222651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46389"/>
                  </a:lnTo>
                  <a:cubicBezTo>
                    <a:pt x="909057" y="188508"/>
                    <a:pt x="874913" y="222651"/>
                    <a:pt x="832794" y="222651"/>
                  </a:cubicBezTo>
                  <a:lnTo>
                    <a:pt x="76262" y="222651"/>
                  </a:lnTo>
                  <a:cubicBezTo>
                    <a:pt x="34144" y="222651"/>
                    <a:pt x="0" y="188508"/>
                    <a:pt x="0" y="146389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909057" cy="2607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533032" y="6446302"/>
            <a:ext cx="3451574" cy="845380"/>
            <a:chOff x="0" y="0"/>
            <a:chExt cx="909057" cy="22265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09057" cy="222651"/>
            </a:xfrm>
            <a:custGeom>
              <a:avLst/>
              <a:gdLst/>
              <a:ahLst/>
              <a:cxnLst/>
              <a:rect l="l" t="t" r="r" b="b"/>
              <a:pathLst>
                <a:path w="909057" h="222651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46389"/>
                  </a:lnTo>
                  <a:cubicBezTo>
                    <a:pt x="909057" y="188508"/>
                    <a:pt x="874913" y="222651"/>
                    <a:pt x="832794" y="222651"/>
                  </a:cubicBezTo>
                  <a:lnTo>
                    <a:pt x="76262" y="222651"/>
                  </a:lnTo>
                  <a:cubicBezTo>
                    <a:pt x="34144" y="222651"/>
                    <a:pt x="0" y="188508"/>
                    <a:pt x="0" y="146389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909057" cy="2607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3093844" y="4051393"/>
            <a:ext cx="3451574" cy="845380"/>
            <a:chOff x="0" y="0"/>
            <a:chExt cx="909057" cy="22265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09057" cy="222651"/>
            </a:xfrm>
            <a:custGeom>
              <a:avLst/>
              <a:gdLst/>
              <a:ahLst/>
              <a:cxnLst/>
              <a:rect l="l" t="t" r="r" b="b"/>
              <a:pathLst>
                <a:path w="909057" h="222651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46389"/>
                  </a:lnTo>
                  <a:cubicBezTo>
                    <a:pt x="909057" y="188508"/>
                    <a:pt x="874913" y="222651"/>
                    <a:pt x="832794" y="222651"/>
                  </a:cubicBezTo>
                  <a:lnTo>
                    <a:pt x="76262" y="222651"/>
                  </a:lnTo>
                  <a:cubicBezTo>
                    <a:pt x="34144" y="222651"/>
                    <a:pt x="0" y="188508"/>
                    <a:pt x="0" y="146389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909057" cy="2607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093844" y="5248847"/>
            <a:ext cx="3451574" cy="845380"/>
            <a:chOff x="0" y="0"/>
            <a:chExt cx="909057" cy="222651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909057" cy="222651"/>
            </a:xfrm>
            <a:custGeom>
              <a:avLst/>
              <a:gdLst/>
              <a:ahLst/>
              <a:cxnLst/>
              <a:rect l="l" t="t" r="r" b="b"/>
              <a:pathLst>
                <a:path w="909057" h="222651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46389"/>
                  </a:lnTo>
                  <a:cubicBezTo>
                    <a:pt x="909057" y="188508"/>
                    <a:pt x="874913" y="222651"/>
                    <a:pt x="832794" y="222651"/>
                  </a:cubicBezTo>
                  <a:lnTo>
                    <a:pt x="76262" y="222651"/>
                  </a:lnTo>
                  <a:cubicBezTo>
                    <a:pt x="34144" y="222651"/>
                    <a:pt x="0" y="188508"/>
                    <a:pt x="0" y="146389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909057" cy="2607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3093844" y="6446302"/>
            <a:ext cx="3451574" cy="845380"/>
            <a:chOff x="0" y="0"/>
            <a:chExt cx="909057" cy="222651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909057" cy="222651"/>
            </a:xfrm>
            <a:custGeom>
              <a:avLst/>
              <a:gdLst/>
              <a:ahLst/>
              <a:cxnLst/>
              <a:rect l="l" t="t" r="r" b="b"/>
              <a:pathLst>
                <a:path w="909057" h="222651">
                  <a:moveTo>
                    <a:pt x="76262" y="0"/>
                  </a:moveTo>
                  <a:lnTo>
                    <a:pt x="832794" y="0"/>
                  </a:lnTo>
                  <a:cubicBezTo>
                    <a:pt x="874913" y="0"/>
                    <a:pt x="909057" y="34144"/>
                    <a:pt x="909057" y="76262"/>
                  </a:cubicBezTo>
                  <a:lnTo>
                    <a:pt x="909057" y="146389"/>
                  </a:lnTo>
                  <a:cubicBezTo>
                    <a:pt x="909057" y="188508"/>
                    <a:pt x="874913" y="222651"/>
                    <a:pt x="832794" y="222651"/>
                  </a:cubicBezTo>
                  <a:lnTo>
                    <a:pt x="76262" y="222651"/>
                  </a:lnTo>
                  <a:cubicBezTo>
                    <a:pt x="34144" y="222651"/>
                    <a:pt x="0" y="188508"/>
                    <a:pt x="0" y="146389"/>
                  </a:cubicBezTo>
                  <a:lnTo>
                    <a:pt x="0" y="76262"/>
                  </a:lnTo>
                  <a:cubicBezTo>
                    <a:pt x="0" y="34144"/>
                    <a:pt x="34144" y="0"/>
                    <a:pt x="76262" y="0"/>
                  </a:cubicBezTo>
                  <a:close/>
                </a:path>
              </a:pathLst>
            </a:custGeom>
            <a:solidFill>
              <a:srgbClr val="CADDFF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38100"/>
              <a:ext cx="909057" cy="2607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5879956" y="2642525"/>
            <a:ext cx="6528087" cy="6373045"/>
          </a:xfrm>
          <a:custGeom>
            <a:avLst/>
            <a:gdLst/>
            <a:ahLst/>
            <a:cxnLst/>
            <a:rect l="l" t="t" r="r" b="b"/>
            <a:pathLst>
              <a:path w="6528087" h="6373045">
                <a:moveTo>
                  <a:pt x="0" y="0"/>
                </a:moveTo>
                <a:lnTo>
                  <a:pt x="6528088" y="0"/>
                </a:lnTo>
                <a:lnTo>
                  <a:pt x="6528088" y="6373045"/>
                </a:lnTo>
                <a:lnTo>
                  <a:pt x="0" y="63730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TextBox 21"/>
          <p:cNvSpPr txBox="1"/>
          <p:nvPr/>
        </p:nvSpPr>
        <p:spPr>
          <a:xfrm>
            <a:off x="3836004" y="623384"/>
            <a:ext cx="10615992" cy="1666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45"/>
              </a:lnSpc>
            </a:pPr>
            <a:r>
              <a:rPr lang="en-US" sz="6282" b="1">
                <a:solidFill>
                  <a:srgbClr val="000000"/>
                </a:solidFill>
                <a:latin typeface="Bebas Neue Bold"/>
                <a:ea typeface="Bebas Neue Bold"/>
                <a:cs typeface="Bebas Neue Bold"/>
                <a:sym typeface="Bebas Neue Bold"/>
              </a:rPr>
              <a:t>Limites et Défis</a:t>
            </a:r>
          </a:p>
          <a:p>
            <a:pPr marL="0" lvl="0" indent="0" algn="ctr">
              <a:lnSpc>
                <a:spcPts val="6345"/>
              </a:lnSpc>
              <a:spcBef>
                <a:spcPct val="0"/>
              </a:spcBef>
            </a:pPr>
            <a:endParaRPr lang="en-US" sz="6282" b="1">
              <a:solidFill>
                <a:srgbClr val="000000"/>
              </a:solidFill>
              <a:latin typeface="Bebas Neue Bold"/>
              <a:ea typeface="Bebas Neue Bold"/>
              <a:cs typeface="Bebas Neue Bold"/>
              <a:sym typeface="Bebas Neue Bold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930003" y="4317618"/>
            <a:ext cx="2657633" cy="351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56"/>
              </a:lnSpc>
            </a:pPr>
            <a:r>
              <a:rPr lang="en-US" sz="2600" b="1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Biais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635645" y="5286947"/>
            <a:ext cx="3140918" cy="1036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56"/>
              </a:lnSpc>
            </a:pPr>
            <a:r>
              <a:rPr lang="en-US" sz="2600" b="1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Contenu inapproprié</a:t>
            </a:r>
          </a:p>
          <a:p>
            <a:pPr marL="0" lvl="0" indent="0" algn="ctr">
              <a:lnSpc>
                <a:spcPts val="2756"/>
              </a:lnSpc>
            </a:pPr>
            <a:endParaRPr lang="en-US" sz="2600" b="1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930003" y="6712527"/>
            <a:ext cx="2657633" cy="351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56"/>
              </a:lnSpc>
            </a:pPr>
            <a:r>
              <a:rPr lang="en-US" sz="2600" b="1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Ressources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300952" y="4317618"/>
            <a:ext cx="3037357" cy="10368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56"/>
              </a:lnSpc>
            </a:pPr>
            <a:r>
              <a:rPr lang="en-US" sz="2600" b="1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Précision variable</a:t>
            </a:r>
          </a:p>
          <a:p>
            <a:pPr algn="ctr">
              <a:lnSpc>
                <a:spcPts val="2756"/>
              </a:lnSpc>
            </a:pPr>
            <a:endParaRPr lang="en-US" sz="2600" b="1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ctr">
              <a:lnSpc>
                <a:spcPts val="2756"/>
              </a:lnSpc>
            </a:pPr>
            <a:endParaRPr lang="en-US" sz="2600" b="1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3300952" y="5515073"/>
            <a:ext cx="3037357" cy="351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756"/>
              </a:lnSpc>
            </a:pPr>
            <a:r>
              <a:rPr lang="en-US" sz="2600" b="1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Éthique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3300952" y="6712527"/>
            <a:ext cx="3037357" cy="20655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56"/>
              </a:lnSpc>
            </a:pPr>
            <a:r>
              <a:rPr lang="en-US" sz="2600" b="1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Contrôle limité</a:t>
            </a:r>
          </a:p>
          <a:p>
            <a:pPr algn="ctr">
              <a:lnSpc>
                <a:spcPts val="2756"/>
              </a:lnSpc>
            </a:pPr>
            <a:endParaRPr lang="en-US" sz="2600" b="1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algn="ctr">
              <a:lnSpc>
                <a:spcPts val="2756"/>
              </a:lnSpc>
            </a:pPr>
            <a:endParaRPr lang="en-US" sz="2600" b="1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algn="ctr">
              <a:lnSpc>
                <a:spcPts val="2756"/>
              </a:lnSpc>
            </a:pPr>
            <a:endParaRPr lang="en-US" sz="2600" b="1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algn="ctr">
              <a:lnSpc>
                <a:spcPts val="2756"/>
              </a:lnSpc>
            </a:pPr>
            <a:endParaRPr lang="en-US" sz="2600" b="1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ctr">
              <a:lnSpc>
                <a:spcPts val="2756"/>
              </a:lnSpc>
            </a:pPr>
            <a:endParaRPr lang="en-US" sz="2600" b="1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8" name="Freeform 28"/>
          <p:cNvSpPr/>
          <p:nvPr/>
        </p:nvSpPr>
        <p:spPr>
          <a:xfrm>
            <a:off x="110817" y="308519"/>
            <a:ext cx="2073018" cy="985449"/>
          </a:xfrm>
          <a:custGeom>
            <a:avLst/>
            <a:gdLst/>
            <a:ahLst/>
            <a:cxnLst/>
            <a:rect l="l" t="t" r="r" b="b"/>
            <a:pathLst>
              <a:path w="2073018" h="985449">
                <a:moveTo>
                  <a:pt x="0" y="0"/>
                </a:moveTo>
                <a:lnTo>
                  <a:pt x="2073018" y="0"/>
                </a:lnTo>
                <a:lnTo>
                  <a:pt x="2073018" y="985450"/>
                </a:lnTo>
                <a:lnTo>
                  <a:pt x="0" y="9854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224">
                <a:alpha val="100000"/>
              </a:srgbClr>
            </a:gs>
            <a:gs pos="50000">
              <a:srgbClr val="010219">
                <a:alpha val="100000"/>
              </a:srgbClr>
            </a:gs>
            <a:gs pos="100000">
              <a:srgbClr val="006884">
                <a:alpha val="100000"/>
              </a:srgb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131234" y="-162257"/>
            <a:ext cx="20550468" cy="10611514"/>
          </a:xfrm>
          <a:custGeom>
            <a:avLst/>
            <a:gdLst/>
            <a:ahLst/>
            <a:cxnLst/>
            <a:rect l="l" t="t" r="r" b="b"/>
            <a:pathLst>
              <a:path w="20550468" h="10611514">
                <a:moveTo>
                  <a:pt x="0" y="0"/>
                </a:moveTo>
                <a:lnTo>
                  <a:pt x="20550468" y="0"/>
                </a:lnTo>
                <a:lnTo>
                  <a:pt x="20550468" y="10611514"/>
                </a:lnTo>
                <a:lnTo>
                  <a:pt x="0" y="106115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4662886" y="630418"/>
            <a:ext cx="8962228" cy="9026164"/>
          </a:xfrm>
          <a:custGeom>
            <a:avLst/>
            <a:gdLst/>
            <a:ahLst/>
            <a:cxnLst/>
            <a:rect l="l" t="t" r="r" b="b"/>
            <a:pathLst>
              <a:path w="8962228" h="9026164">
                <a:moveTo>
                  <a:pt x="0" y="0"/>
                </a:moveTo>
                <a:lnTo>
                  <a:pt x="8962228" y="0"/>
                </a:lnTo>
                <a:lnTo>
                  <a:pt x="8962228" y="9026164"/>
                </a:lnTo>
                <a:lnTo>
                  <a:pt x="0" y="90261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5599298" y="3064041"/>
            <a:ext cx="7089405" cy="4044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068"/>
              </a:lnSpc>
              <a:spcBef>
                <a:spcPct val="0"/>
              </a:spcBef>
            </a:pPr>
            <a:r>
              <a:rPr lang="en-US" sz="5763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Application Pratique de Stable Diffusion</a:t>
            </a:r>
          </a:p>
        </p:txBody>
      </p:sp>
      <p:sp>
        <p:nvSpPr>
          <p:cNvPr id="5" name="Freeform 5"/>
          <p:cNvSpPr/>
          <p:nvPr/>
        </p:nvSpPr>
        <p:spPr>
          <a:xfrm>
            <a:off x="-571205" y="4256076"/>
            <a:ext cx="6170503" cy="6304473"/>
          </a:xfrm>
          <a:custGeom>
            <a:avLst/>
            <a:gdLst/>
            <a:ahLst/>
            <a:cxnLst/>
            <a:rect l="l" t="t" r="r" b="b"/>
            <a:pathLst>
              <a:path w="6170503" h="6304473">
                <a:moveTo>
                  <a:pt x="0" y="0"/>
                </a:moveTo>
                <a:lnTo>
                  <a:pt x="6170503" y="0"/>
                </a:lnTo>
                <a:lnTo>
                  <a:pt x="6170503" y="6304472"/>
                </a:lnTo>
                <a:lnTo>
                  <a:pt x="0" y="630447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1048557" y="-237873"/>
            <a:ext cx="19610049" cy="10711989"/>
          </a:xfrm>
          <a:custGeom>
            <a:avLst/>
            <a:gdLst/>
            <a:ahLst/>
            <a:cxnLst/>
            <a:rect l="l" t="t" r="r" b="b"/>
            <a:pathLst>
              <a:path w="19610049" h="10711989">
                <a:moveTo>
                  <a:pt x="19610049" y="0"/>
                </a:moveTo>
                <a:lnTo>
                  <a:pt x="0" y="0"/>
                </a:lnTo>
                <a:lnTo>
                  <a:pt x="0" y="10711989"/>
                </a:lnTo>
                <a:lnTo>
                  <a:pt x="19610049" y="10711989"/>
                </a:lnTo>
                <a:lnTo>
                  <a:pt x="19610049" y="0"/>
                </a:lnTo>
                <a:close/>
              </a:path>
            </a:pathLst>
          </a:custGeom>
          <a:blipFill>
            <a:blip r:embed="rId2">
              <a:alphaModFix amt="2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6665587" y="8806339"/>
            <a:ext cx="1469556" cy="1480661"/>
          </a:xfrm>
          <a:custGeom>
            <a:avLst/>
            <a:gdLst/>
            <a:ahLst/>
            <a:cxnLst/>
            <a:rect l="l" t="t" r="r" b="b"/>
            <a:pathLst>
              <a:path w="1469556" h="1480661">
                <a:moveTo>
                  <a:pt x="0" y="0"/>
                </a:moveTo>
                <a:lnTo>
                  <a:pt x="1469556" y="0"/>
                </a:lnTo>
                <a:lnTo>
                  <a:pt x="1469556" y="1480661"/>
                </a:lnTo>
                <a:lnTo>
                  <a:pt x="0" y="14806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7654683" y="-237873"/>
            <a:ext cx="10906809" cy="7512065"/>
          </a:xfrm>
          <a:custGeom>
            <a:avLst/>
            <a:gdLst/>
            <a:ahLst/>
            <a:cxnLst/>
            <a:rect l="l" t="t" r="r" b="b"/>
            <a:pathLst>
              <a:path w="10906809" h="7512065">
                <a:moveTo>
                  <a:pt x="0" y="0"/>
                </a:moveTo>
                <a:lnTo>
                  <a:pt x="10906809" y="0"/>
                </a:lnTo>
                <a:lnTo>
                  <a:pt x="10906809" y="7512065"/>
                </a:lnTo>
                <a:lnTo>
                  <a:pt x="0" y="751206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439423" y="4649610"/>
            <a:ext cx="5997223" cy="5637390"/>
          </a:xfrm>
          <a:custGeom>
            <a:avLst/>
            <a:gdLst/>
            <a:ahLst/>
            <a:cxnLst/>
            <a:rect l="l" t="t" r="r" b="b"/>
            <a:pathLst>
              <a:path w="5997223" h="5637390">
                <a:moveTo>
                  <a:pt x="0" y="0"/>
                </a:moveTo>
                <a:lnTo>
                  <a:pt x="5997224" y="0"/>
                </a:lnTo>
                <a:lnTo>
                  <a:pt x="5997224" y="5637390"/>
                </a:lnTo>
                <a:lnTo>
                  <a:pt x="0" y="563739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1013815">
            <a:off x="5577335" y="1124598"/>
            <a:ext cx="1930225" cy="3015977"/>
          </a:xfrm>
          <a:custGeom>
            <a:avLst/>
            <a:gdLst/>
            <a:ahLst/>
            <a:cxnLst/>
            <a:rect l="l" t="t" r="r" b="b"/>
            <a:pathLst>
              <a:path w="1930225" h="3015977">
                <a:moveTo>
                  <a:pt x="0" y="0"/>
                </a:moveTo>
                <a:lnTo>
                  <a:pt x="1930225" y="0"/>
                </a:lnTo>
                <a:lnTo>
                  <a:pt x="1930225" y="3015977"/>
                </a:lnTo>
                <a:lnTo>
                  <a:pt x="0" y="301597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7000199" y="9059611"/>
            <a:ext cx="811632" cy="888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8"/>
              </a:lnSpc>
            </a:pPr>
            <a:r>
              <a:rPr lang="en-US" sz="5148" b="1">
                <a:solidFill>
                  <a:srgbClr val="5E17EB"/>
                </a:solidFill>
                <a:latin typeface="Sansation Bold"/>
                <a:ea typeface="Sansation Bold"/>
                <a:cs typeface="Sansation Bold"/>
                <a:sym typeface="Sansation Bold"/>
              </a:rPr>
              <a:t>7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397314" y="2666184"/>
            <a:ext cx="7529273" cy="27474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57"/>
              </a:lnSpc>
            </a:pPr>
            <a:r>
              <a:rPr lang="en-US" sz="3661">
                <a:solidFill>
                  <a:srgbClr val="000000"/>
                </a:solidFill>
                <a:latin typeface="Sansation"/>
                <a:ea typeface="Sansation"/>
                <a:cs typeface="Sansation"/>
                <a:sym typeface="Sansation"/>
              </a:rPr>
              <a:t>Stable Diffusion transforme des textes en images détaillées, offrant de nouvelles possibilités créatives. Open-source et optimisé, c'est l'un des modèles les plus populaires.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397314" y="1239284"/>
            <a:ext cx="6499437" cy="974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09"/>
              </a:lnSpc>
            </a:pPr>
            <a:r>
              <a:rPr lang="en-US" sz="5649" b="1">
                <a:solidFill>
                  <a:srgbClr val="5E17EB"/>
                </a:solidFill>
                <a:latin typeface="Sansation Bold"/>
                <a:ea typeface="Sansation Bold"/>
                <a:cs typeface="Sansation Bold"/>
                <a:sym typeface="Sansation Bold"/>
              </a:rPr>
              <a:t>Conclusion</a:t>
            </a:r>
          </a:p>
        </p:txBody>
      </p:sp>
      <p:sp>
        <p:nvSpPr>
          <p:cNvPr id="10" name="Freeform 10"/>
          <p:cNvSpPr/>
          <p:nvPr/>
        </p:nvSpPr>
        <p:spPr>
          <a:xfrm>
            <a:off x="110817" y="308519"/>
            <a:ext cx="2073018" cy="985449"/>
          </a:xfrm>
          <a:custGeom>
            <a:avLst/>
            <a:gdLst/>
            <a:ahLst/>
            <a:cxnLst/>
            <a:rect l="l" t="t" r="r" b="b"/>
            <a:pathLst>
              <a:path w="2073018" h="985449">
                <a:moveTo>
                  <a:pt x="0" y="0"/>
                </a:moveTo>
                <a:lnTo>
                  <a:pt x="2073018" y="0"/>
                </a:lnTo>
                <a:lnTo>
                  <a:pt x="2073018" y="985450"/>
                </a:lnTo>
                <a:lnTo>
                  <a:pt x="0" y="98545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16182" y="2455892"/>
            <a:ext cx="7799902" cy="42345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35"/>
              </a:lnSpc>
            </a:pPr>
            <a:r>
              <a:rPr lang="en-US" sz="11274">
                <a:solidFill>
                  <a:srgbClr val="000000"/>
                </a:solidFill>
                <a:latin typeface="RQND Pro"/>
                <a:ea typeface="RQND Pro"/>
                <a:cs typeface="RQND Pro"/>
                <a:sym typeface="RQND Pro"/>
              </a:rPr>
              <a:t>MERCI</a:t>
            </a:r>
          </a:p>
          <a:p>
            <a:pPr algn="l">
              <a:lnSpc>
                <a:spcPts val="10935"/>
              </a:lnSpc>
            </a:pPr>
            <a:r>
              <a:rPr lang="en-US" sz="11274">
                <a:solidFill>
                  <a:srgbClr val="000000"/>
                </a:solidFill>
                <a:latin typeface="RQND Pro"/>
                <a:ea typeface="RQND Pro"/>
                <a:cs typeface="RQND Pro"/>
                <a:sym typeface="RQND Pro"/>
              </a:rPr>
              <a:t>POUR VOTRE ATTENTION</a:t>
            </a:r>
          </a:p>
        </p:txBody>
      </p:sp>
      <p:sp>
        <p:nvSpPr>
          <p:cNvPr id="3" name="Freeform 3"/>
          <p:cNvSpPr/>
          <p:nvPr/>
        </p:nvSpPr>
        <p:spPr>
          <a:xfrm rot="-2030308">
            <a:off x="1343545" y="4492282"/>
            <a:ext cx="12588514" cy="11392605"/>
          </a:xfrm>
          <a:custGeom>
            <a:avLst/>
            <a:gdLst/>
            <a:ahLst/>
            <a:cxnLst/>
            <a:rect l="l" t="t" r="r" b="b"/>
            <a:pathLst>
              <a:path w="12588514" h="11392605">
                <a:moveTo>
                  <a:pt x="0" y="0"/>
                </a:moveTo>
                <a:lnTo>
                  <a:pt x="12588514" y="0"/>
                </a:lnTo>
                <a:lnTo>
                  <a:pt x="12588514" y="11392606"/>
                </a:lnTo>
                <a:lnTo>
                  <a:pt x="0" y="113926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6665587" y="8806339"/>
            <a:ext cx="1469556" cy="1480661"/>
          </a:xfrm>
          <a:custGeom>
            <a:avLst/>
            <a:gdLst/>
            <a:ahLst/>
            <a:cxnLst/>
            <a:rect l="l" t="t" r="r" b="b"/>
            <a:pathLst>
              <a:path w="1469556" h="1480661">
                <a:moveTo>
                  <a:pt x="0" y="0"/>
                </a:moveTo>
                <a:lnTo>
                  <a:pt x="1469556" y="0"/>
                </a:lnTo>
                <a:lnTo>
                  <a:pt x="1469556" y="1480661"/>
                </a:lnTo>
                <a:lnTo>
                  <a:pt x="0" y="14806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293922" y="8626720"/>
            <a:ext cx="2680447" cy="1263161"/>
          </a:xfrm>
          <a:custGeom>
            <a:avLst/>
            <a:gdLst/>
            <a:ahLst/>
            <a:cxnLst/>
            <a:rect l="l" t="t" r="r" b="b"/>
            <a:pathLst>
              <a:path w="2680447" h="1263161">
                <a:moveTo>
                  <a:pt x="0" y="0"/>
                </a:moveTo>
                <a:lnTo>
                  <a:pt x="2680447" y="0"/>
                </a:lnTo>
                <a:lnTo>
                  <a:pt x="2680447" y="1263160"/>
                </a:lnTo>
                <a:lnTo>
                  <a:pt x="0" y="126316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0810227" y="1053290"/>
            <a:ext cx="2130994" cy="2328955"/>
          </a:xfrm>
          <a:custGeom>
            <a:avLst/>
            <a:gdLst/>
            <a:ahLst/>
            <a:cxnLst/>
            <a:rect l="l" t="t" r="r" b="b"/>
            <a:pathLst>
              <a:path w="2130994" h="2328955">
                <a:moveTo>
                  <a:pt x="0" y="0"/>
                </a:moveTo>
                <a:lnTo>
                  <a:pt x="2130994" y="0"/>
                </a:lnTo>
                <a:lnTo>
                  <a:pt x="2130994" y="2328955"/>
                </a:lnTo>
                <a:lnTo>
                  <a:pt x="0" y="232895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0434955" y="2482650"/>
            <a:ext cx="6010824" cy="8586891"/>
          </a:xfrm>
          <a:custGeom>
            <a:avLst/>
            <a:gdLst/>
            <a:ahLst/>
            <a:cxnLst/>
            <a:rect l="l" t="t" r="r" b="b"/>
            <a:pathLst>
              <a:path w="6010824" h="8586891">
                <a:moveTo>
                  <a:pt x="0" y="0"/>
                </a:moveTo>
                <a:lnTo>
                  <a:pt x="6010824" y="0"/>
                </a:lnTo>
                <a:lnTo>
                  <a:pt x="6010824" y="8586891"/>
                </a:lnTo>
                <a:lnTo>
                  <a:pt x="0" y="858689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5209999" y="2339238"/>
            <a:ext cx="1655774" cy="2086015"/>
          </a:xfrm>
          <a:custGeom>
            <a:avLst/>
            <a:gdLst/>
            <a:ahLst/>
            <a:cxnLst/>
            <a:rect l="l" t="t" r="r" b="b"/>
            <a:pathLst>
              <a:path w="1655774" h="2086015">
                <a:moveTo>
                  <a:pt x="0" y="0"/>
                </a:moveTo>
                <a:lnTo>
                  <a:pt x="1655774" y="0"/>
                </a:lnTo>
                <a:lnTo>
                  <a:pt x="1655774" y="2086014"/>
                </a:lnTo>
                <a:lnTo>
                  <a:pt x="0" y="208601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7091626" y="9274969"/>
            <a:ext cx="636527" cy="494104"/>
          </a:xfrm>
          <a:custGeom>
            <a:avLst/>
            <a:gdLst/>
            <a:ahLst/>
            <a:cxnLst/>
            <a:rect l="l" t="t" r="r" b="b"/>
            <a:pathLst>
              <a:path w="636527" h="494104">
                <a:moveTo>
                  <a:pt x="0" y="0"/>
                </a:moveTo>
                <a:lnTo>
                  <a:pt x="636527" y="0"/>
                </a:lnTo>
                <a:lnTo>
                  <a:pt x="636527" y="494104"/>
                </a:lnTo>
                <a:lnTo>
                  <a:pt x="0" y="49410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110817" y="308519"/>
            <a:ext cx="2073018" cy="985449"/>
          </a:xfrm>
          <a:custGeom>
            <a:avLst/>
            <a:gdLst/>
            <a:ahLst/>
            <a:cxnLst/>
            <a:rect l="l" t="t" r="r" b="b"/>
            <a:pathLst>
              <a:path w="2073018" h="985449">
                <a:moveTo>
                  <a:pt x="0" y="0"/>
                </a:moveTo>
                <a:lnTo>
                  <a:pt x="2073018" y="0"/>
                </a:lnTo>
                <a:lnTo>
                  <a:pt x="2073018" y="985450"/>
                </a:lnTo>
                <a:lnTo>
                  <a:pt x="0" y="985450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211</Words>
  <Application>Microsoft Office PowerPoint</Application>
  <PresentationFormat>Custom</PresentationFormat>
  <Paragraphs>40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Calibri</vt:lpstr>
      <vt:lpstr>RQND Pro</vt:lpstr>
      <vt:lpstr>HK Modular</vt:lpstr>
      <vt:lpstr>Sansation Bold</vt:lpstr>
      <vt:lpstr>Sansation</vt:lpstr>
      <vt:lpstr>Montserrat Medium</vt:lpstr>
      <vt:lpstr>Arial</vt:lpstr>
      <vt:lpstr>Bebas Neue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Stable Diffusions</dc:title>
  <cp:lastModifiedBy>Office</cp:lastModifiedBy>
  <cp:revision>2</cp:revision>
  <dcterms:created xsi:type="dcterms:W3CDTF">2006-08-16T00:00:00Z</dcterms:created>
  <dcterms:modified xsi:type="dcterms:W3CDTF">2025-05-10T19:14:44Z</dcterms:modified>
  <dc:identifier>DAGnETSG5ak</dc:identifier>
</cp:coreProperties>
</file>

<file path=docProps/thumbnail.jpeg>
</file>